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3"/>
  </p:handoutMasterIdLst>
  <p:sldIdLst>
    <p:sldId id="256" r:id="rId3"/>
    <p:sldId id="265" r:id="rId4"/>
    <p:sldId id="305" r:id="rId6"/>
    <p:sldId id="311" r:id="rId7"/>
    <p:sldId id="312" r:id="rId8"/>
    <p:sldId id="306" r:id="rId9"/>
    <p:sldId id="307" r:id="rId10"/>
    <p:sldId id="309" r:id="rId11"/>
    <p:sldId id="264" r:id="rId12"/>
  </p:sldIdLst>
  <p:sldSz cx="12192000" cy="6858000"/>
  <p:notesSz cx="6858000" cy="9144000"/>
  <p:embeddedFontLst>
    <p:embeddedFont>
      <p:font typeface="汉仪旗黑-45S" panose="00020600040101010101" pitchFamily="18" charset="-122"/>
      <p:regular r:id="rId17"/>
    </p:embeddedFont>
    <p:embeddedFont>
      <p:font typeface="汉仪雅酷黑 65W" panose="020B0604020202020204" pitchFamily="34" charset="-122"/>
      <p:regular r:id="rId18"/>
    </p:embeddedFont>
  </p:embeddedFontLst>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3840" userDrawn="1">
          <p15:clr>
            <a:srgbClr val="A4A3A4"/>
          </p15:clr>
        </p15:guide>
        <p15:guide id="3" pos="1118" userDrawn="1">
          <p15:clr>
            <a:srgbClr val="A4A3A4"/>
          </p15:clr>
        </p15:guide>
        <p15:guide id="4" pos="7129" userDrawn="1">
          <p15:clr>
            <a:srgbClr val="A4A3A4"/>
          </p15:clr>
        </p15:guide>
        <p15:guide id="5" orient="horz" pos="450" userDrawn="1">
          <p15:clr>
            <a:srgbClr val="A4A3A4"/>
          </p15:clr>
        </p15:guide>
        <p15:guide id="6" orient="horz" pos="3930" userDrawn="1">
          <p15:clr>
            <a:srgbClr val="A4A3A4"/>
          </p15:clr>
        </p15:guide>
        <p15:guide id="7" pos="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4C2"/>
    <a:srgbClr val="DEE5F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showGuides="1">
      <p:cViewPr varScale="1">
        <p:scale>
          <a:sx n="96" d="100"/>
          <a:sy n="96" d="100"/>
        </p:scale>
        <p:origin x="60" y="140"/>
      </p:cViewPr>
      <p:guideLst>
        <p:guide orient="horz" pos="2154"/>
        <p:guide pos="3840"/>
        <p:guide pos="1118"/>
        <p:guide pos="7129"/>
        <p:guide orient="horz" pos="450"/>
        <p:guide orient="horz" pos="3930"/>
        <p:guide pos="55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28.xml"/><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45S" panose="00020600040101010101" pitchFamily="18" charset="-122"/>
              <a:ea typeface="汉仪旗黑-45S"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45S" panose="00020600040101010101" pitchFamily="18" charset="-122"/>
              </a:rPr>
            </a:fld>
            <a:endParaRPr lang="zh-CN" altLang="en-US">
              <a:latin typeface="汉仪旗黑-45S"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45S" panose="00020600040101010101" pitchFamily="18" charset="-122"/>
              <a:ea typeface="汉仪旗黑-45S"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45S" panose="00020600040101010101" pitchFamily="18" charset="-122"/>
              </a:rPr>
            </a:fld>
            <a:endParaRPr lang="zh-CN" altLang="en-US">
              <a:latin typeface="汉仪旗黑-45S" panose="00020600040101010101"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45S" panose="00020600040101010101" pitchFamily="18" charset="-122"/>
                <a:ea typeface="汉仪旗黑-45S" panose="00020600040101010101"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45S" panose="00020600040101010101" pitchFamily="18" charset="-122"/>
                <a:ea typeface="汉仪旗黑-45S" panose="00020600040101010101" pitchFamily="18" charset="-122"/>
              </a:defRPr>
            </a:lvl1pPr>
          </a:lstStyle>
          <a:p>
            <a:fld id="{1E6A89B9-B63B-4852-B77A-35992334EE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45S" panose="00020600040101010101" pitchFamily="18" charset="-122"/>
                <a:ea typeface="汉仪旗黑-45S" panose="00020600040101010101"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45S" panose="00020600040101010101" pitchFamily="18" charset="-122"/>
                <a:ea typeface="汉仪旗黑-45S" panose="00020600040101010101" pitchFamily="18" charset="-122"/>
              </a:defRPr>
            </a:lvl1pPr>
          </a:lstStyle>
          <a:p>
            <a:fld id="{22405157-01D4-42E6-B784-FC07EDFF91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1pPr>
    <a:lvl2pPr marL="4572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2pPr>
    <a:lvl3pPr marL="9144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3pPr>
    <a:lvl4pPr marL="13716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4pPr>
    <a:lvl5pPr marL="1828800" algn="l" defTabSz="914400" rtl="0" eaLnBrk="1" latinLnBrk="0" hangingPunct="1">
      <a:defRPr sz="1200" kern="1200">
        <a:solidFill>
          <a:schemeClr val="tx1"/>
        </a:solidFill>
        <a:latin typeface="汉仪旗黑-45S" panose="00020600040101010101" pitchFamily="18" charset="-122"/>
        <a:ea typeface="汉仪旗黑-45S"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旗黑-45S" panose="00020600040101010101" pitchFamily="18" charset="-122"/>
                <a:ea typeface="汉仪旗黑-45S" panose="00020600040101010101" pitchFamily="18" charset="-122"/>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旗黑-45S" panose="00020600040101010101" pitchFamily="18" charset="-122"/>
                <a:ea typeface="汉仪旗黑-45S" panose="00020600040101010101"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旗黑-45S" panose="00020600040101010101" pitchFamily="18" charset="-122"/>
                <a:ea typeface="汉仪旗黑-45S" panose="00020600040101010101" pitchFamily="18" charset="-122"/>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汉仪旗黑-45S" panose="00020600040101010101" pitchFamily="18" charset="-122"/>
          <a:ea typeface="汉仪旗黑-45S"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45S" panose="00020600040101010101" pitchFamily="18" charset="-122"/>
          <a:ea typeface="汉仪旗黑-45S"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45S" panose="00020600040101010101" pitchFamily="18" charset="-122"/>
          <a:ea typeface="汉仪旗黑-45S"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45S" panose="00020600040101010101" pitchFamily="18" charset="-122"/>
          <a:ea typeface="汉仪旗黑-45S"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45S" panose="00020600040101010101" pitchFamily="18" charset="-122"/>
          <a:ea typeface="汉仪旗黑-45S"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45S" panose="00020600040101010101" pitchFamily="18" charset="-122"/>
          <a:ea typeface="汉仪旗黑-45S"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7620"/>
            <a:ext cx="12192000" cy="6858000"/>
          </a:xfrm>
          <a:prstGeom prst="rect">
            <a:avLst/>
          </a:prstGeom>
        </p:spPr>
      </p:pic>
      <p:sp>
        <p:nvSpPr>
          <p:cNvPr id="5" name="矩形 4"/>
          <p:cNvSpPr/>
          <p:nvPr/>
        </p:nvSpPr>
        <p:spPr>
          <a:xfrm>
            <a:off x="0" y="0"/>
            <a:ext cx="800100" cy="6858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
          <p:cNvSpPr txBox="1"/>
          <p:nvPr>
            <p:custDataLst>
              <p:tags r:id="rId2"/>
            </p:custDataLst>
          </p:nvPr>
        </p:nvSpPr>
        <p:spPr>
          <a:xfrm>
            <a:off x="1648638" y="2490671"/>
            <a:ext cx="5124695" cy="92202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rPr>
              <a:t>图像分类器</a:t>
            </a:r>
            <a:endParaRPr kumimoji="0" lang="zh-CN" altLang="en-US"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endParaRPr>
          </a:p>
        </p:txBody>
      </p:sp>
      <p:sp>
        <p:nvSpPr>
          <p:cNvPr id="17" name="文本框 2"/>
          <p:cNvSpPr txBox="1"/>
          <p:nvPr>
            <p:custDataLst>
              <p:tags r:id="rId3"/>
            </p:custDataLst>
          </p:nvPr>
        </p:nvSpPr>
        <p:spPr>
          <a:xfrm>
            <a:off x="1679736" y="1971298"/>
            <a:ext cx="2641849" cy="52197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lvl="0">
              <a:lnSpc>
                <a:spcPct val="100000"/>
              </a:lnSpc>
              <a:defRPr/>
            </a:pPr>
            <a:r>
              <a:rPr kumimoji="0" lang="zh-CN" altLang="en-US" sz="2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rPr>
              <a:t>模式识别</a:t>
            </a:r>
            <a:endParaRPr kumimoji="0" lang="en-US" altLang="zh-CN" sz="2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endParaRPr>
          </a:p>
        </p:txBody>
      </p:sp>
      <p:grpSp>
        <p:nvGrpSpPr>
          <p:cNvPr id="28" name="组合 27"/>
          <p:cNvGrpSpPr/>
          <p:nvPr/>
        </p:nvGrpSpPr>
        <p:grpSpPr>
          <a:xfrm>
            <a:off x="347979" y="3077982"/>
            <a:ext cx="115237" cy="702036"/>
            <a:chOff x="4167739" y="-1087655"/>
            <a:chExt cx="153846" cy="937246"/>
          </a:xfrm>
        </p:grpSpPr>
        <p:sp>
          <p:nvSpPr>
            <p:cNvPr id="25" name="椭圆 2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2"/>
          <p:cNvSpPr txBox="1"/>
          <p:nvPr>
            <p:custDataLst>
              <p:tags r:id="rId4"/>
            </p:custDataLst>
          </p:nvPr>
        </p:nvSpPr>
        <p:spPr>
          <a:xfrm>
            <a:off x="6434699" y="1367077"/>
            <a:ext cx="1038860" cy="369332"/>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PART.1</a:t>
            </a:r>
            <a:endParaRPr kumimoji="0" lang="en-US" sz="1800" b="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2" name="文本框 2"/>
          <p:cNvSpPr txBox="1"/>
          <p:nvPr>
            <p:custDataLst>
              <p:tags r:id="rId5"/>
            </p:custDataLst>
          </p:nvPr>
        </p:nvSpPr>
        <p:spPr>
          <a:xfrm>
            <a:off x="6434064" y="2237027"/>
            <a:ext cx="103886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PART.2</a:t>
            </a:r>
            <a:endParaRPr kumimoji="0" lang="en-US" sz="1800" b="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3" name="文本框 2"/>
          <p:cNvSpPr txBox="1"/>
          <p:nvPr>
            <p:custDataLst>
              <p:tags r:id="rId6"/>
            </p:custDataLst>
          </p:nvPr>
        </p:nvSpPr>
        <p:spPr>
          <a:xfrm>
            <a:off x="6433429" y="3106977"/>
            <a:ext cx="103886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PART.3</a:t>
            </a:r>
            <a:endParaRPr kumimoji="0" lang="en-US" sz="1800" b="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6" name="文本框 2"/>
          <p:cNvSpPr txBox="1"/>
          <p:nvPr>
            <p:custDataLst>
              <p:tags r:id="rId7"/>
            </p:custDataLst>
          </p:nvPr>
        </p:nvSpPr>
        <p:spPr>
          <a:xfrm>
            <a:off x="7582939" y="1401646"/>
            <a:ext cx="4608555" cy="3987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rPr>
              <a:t>多层感知机方法</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endParaRPr>
          </a:p>
        </p:txBody>
      </p:sp>
      <p:sp>
        <p:nvSpPr>
          <p:cNvPr id="7" name="文本框 2"/>
          <p:cNvSpPr txBox="1"/>
          <p:nvPr>
            <p:custDataLst>
              <p:tags r:id="rId8"/>
            </p:custDataLst>
          </p:nvPr>
        </p:nvSpPr>
        <p:spPr>
          <a:xfrm>
            <a:off x="7582939" y="3107256"/>
            <a:ext cx="4608555" cy="3987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rPr>
              <a:t>支持向量机方法</a:t>
            </a:r>
            <a:endPar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endParaRPr>
          </a:p>
        </p:txBody>
      </p:sp>
      <p:sp>
        <p:nvSpPr>
          <p:cNvPr id="8" name="文本框 2"/>
          <p:cNvSpPr txBox="1"/>
          <p:nvPr>
            <p:custDataLst>
              <p:tags r:id="rId9"/>
            </p:custDataLst>
          </p:nvPr>
        </p:nvSpPr>
        <p:spPr>
          <a:xfrm>
            <a:off x="7582939" y="2283026"/>
            <a:ext cx="4608555" cy="3987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HOG</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特征提取</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算法</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9" name="文本框 8"/>
          <p:cNvSpPr txBox="1"/>
          <p:nvPr>
            <p:custDataLst>
              <p:tags r:id="rId10"/>
            </p:custDataLst>
          </p:nvPr>
        </p:nvSpPr>
        <p:spPr>
          <a:xfrm>
            <a:off x="6432319" y="3814367"/>
            <a:ext cx="1039335"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PART.4</a:t>
            </a:r>
            <a:endParaRPr kumimoji="0" lang="en-US" sz="1800" b="0" i="0" u="none" strike="noStrike" kern="1200" cap="none" spc="0" normalizeH="0" baseline="0" noProof="0" dirty="0">
              <a:ln>
                <a:noFill/>
              </a:ln>
              <a:solidFill>
                <a:schemeClr val="bg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0" name="文本框 2"/>
          <p:cNvSpPr txBox="1"/>
          <p:nvPr>
            <p:custDataLst>
              <p:tags r:id="rId11"/>
            </p:custDataLst>
          </p:nvPr>
        </p:nvSpPr>
        <p:spPr>
          <a:xfrm>
            <a:off x="7582939" y="3814646"/>
            <a:ext cx="4608555" cy="3987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rPr>
              <a:t>总结</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0"/>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PART.1</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多层感知机</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3"/>
            </p:custDataLst>
          </p:nvPr>
        </p:nvSpPr>
        <p:spPr>
          <a:xfrm>
            <a:off x="306705" y="1108710"/>
            <a:ext cx="4969510" cy="2413000"/>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神经网络</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算法原理：</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向前传播</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数据经过输入层，经过隐藏层，传递到输出层的过程，过程中，通过神经元的各个输入的加权求和然后通过激活函数得到神经元的输出值。最初权</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重是随机初始化的</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反向传播和权重更新</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通过前向计算得到的输出值会与期望输出比较，得到误差回传给前面的网络层，通过链式法则和梯度下降算法来进行权重的更新和优化，</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减少输出层的误差值</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cxnSp>
        <p:nvCxnSpPr>
          <p:cNvPr id="24" name="直接连接符 23"/>
          <p:cNvCxnSpPr/>
          <p:nvPr/>
        </p:nvCxnSpPr>
        <p:spPr>
          <a:xfrm flipH="1">
            <a:off x="5518785" y="1274409"/>
            <a:ext cx="4445" cy="324739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2"/>
          <p:cNvSpPr txBox="1"/>
          <p:nvPr>
            <p:custDataLst>
              <p:tags r:id="rId4"/>
            </p:custDataLst>
          </p:nvPr>
        </p:nvSpPr>
        <p:spPr>
          <a:xfrm>
            <a:off x="5939155" y="1235710"/>
            <a:ext cx="4969510" cy="5002530"/>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scikitlearn</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中的</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MLPClassifier</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模型：</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模型输入是：二维数据，每行代表一个样本，每列代表一个特征</a:t>
            </a:r>
            <a:endPar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隐藏层数量：从简单开始逐渐增加隐藏层数量，观察模型性能</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变化</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激活函数：尝试了</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sigmoid</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和</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tanh</a:t>
            </a:r>
            <a:endPar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优化器：尝试了</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Adam</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和</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lbfgs</a:t>
            </a:r>
            <a:endPar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隐藏层神经元数量和正则化系数通过</a:t>
            </a: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5</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倍交叉检验得到最优参数值</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0"/>
            <a:ext cx="12192000" cy="6858000"/>
          </a:xfrm>
          <a:prstGeom prst="rect">
            <a:avLst/>
          </a:prstGeom>
        </p:spPr>
      </p:pic>
      <p:sp>
        <p:nvSpPr>
          <p:cNvPr id="20" name="矩形 19"/>
          <p:cNvSpPr/>
          <p:nvPr/>
        </p:nvSpPr>
        <p:spPr>
          <a:xfrm rot="5400000">
            <a:off x="5731667" y="-572023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2"/>
            </p:custDataLst>
          </p:nvPr>
        </p:nvSpPr>
        <p:spPr>
          <a:xfrm>
            <a:off x="111125" y="1108710"/>
            <a:ext cx="6224905" cy="5749290"/>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数据处理：</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）标签处理：</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通过读取每个类别的文件夹，得到分类标签，借助</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scikit-learn</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库中的</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LabelEncoder</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工具类，使用</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fit_transform</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方法将训练集的标签映射到</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0~n-1</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，并在内部生成对应的key-value，然后通过</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tranform</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函数将测试集的标签按照该之前拟合好的映射关系转换相应的</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数字标签</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2</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）图像</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处理：</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直接将图像</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展平：</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调用reshape函数将图像数据展平为向量形式，reshape函数将图像数据从原来的三维数组，展平为了二维数组样本数 x 特征数，以适应MLPClassifier模型的输入要求</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模型训练</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结果：</a:t>
            </a:r>
            <a:endPar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1）1层隐藏层vs2层隐藏层：69%vs68%</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2）sigmoid激活函数vstanh激活函数：69%vs56%</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使用输出范围为[0,1]的sigmoid激活函数，比tanh效率更高</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3）adam优化算法vslbfgs优化算法：69%vs65%</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Adam通过结合动量和自适应学习率的机制来指导参数更新，          比lbfgs效率更高</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4）隐藏层神经元数量和正则化系数：100和0.0001最佳</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3" name="文本框 2"/>
          <p:cNvSpPr txBox="1"/>
          <p:nvPr>
            <p:custDataLst>
              <p:tags r:id="rId3"/>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PART.1</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多层感知机</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pic>
        <p:nvPicPr>
          <p:cNvPr id="2" name="图片 4"/>
          <p:cNvPicPr>
            <a:picLocks noChangeAspect="1"/>
          </p:cNvPicPr>
          <p:nvPr/>
        </p:nvPicPr>
        <p:blipFill>
          <a:blip r:embed="rId4"/>
          <a:stretch>
            <a:fillRect/>
          </a:stretch>
        </p:blipFill>
        <p:spPr>
          <a:xfrm>
            <a:off x="5463540" y="4296410"/>
            <a:ext cx="2483485" cy="2102485"/>
          </a:xfrm>
          <a:prstGeom prst="rect">
            <a:avLst/>
          </a:prstGeom>
          <a:noFill/>
          <a:ln w="9525">
            <a:noFill/>
          </a:ln>
        </p:spPr>
      </p:pic>
      <p:pic>
        <p:nvPicPr>
          <p:cNvPr id="5" name="图片 4"/>
          <p:cNvPicPr>
            <a:picLocks noChangeAspect="1"/>
          </p:cNvPicPr>
          <p:nvPr/>
        </p:nvPicPr>
        <p:blipFill>
          <a:blip r:embed="rId5"/>
          <a:stretch>
            <a:fillRect/>
          </a:stretch>
        </p:blipFill>
        <p:spPr>
          <a:xfrm>
            <a:off x="7848600" y="4296410"/>
            <a:ext cx="4385310" cy="2101215"/>
          </a:xfrm>
          <a:prstGeom prst="rect">
            <a:avLst/>
          </a:prstGeom>
          <a:noFill/>
          <a:ln w="9525">
            <a:noFill/>
          </a:ln>
        </p:spPr>
      </p:pic>
      <p:sp>
        <p:nvSpPr>
          <p:cNvPr id="4" name="文本框 3"/>
          <p:cNvSpPr txBox="1"/>
          <p:nvPr/>
        </p:nvSpPr>
        <p:spPr>
          <a:xfrm>
            <a:off x="6336030" y="879475"/>
            <a:ext cx="5102860" cy="3480435"/>
          </a:xfrm>
          <a:prstGeom prst="rect">
            <a:avLst/>
          </a:prstGeom>
          <a:noFill/>
        </p:spPr>
        <p:txBody>
          <a:bodyPr wrap="square" rtlCol="0">
            <a:noAutofit/>
          </a:bodyPr>
          <a:p>
            <a:r>
              <a:rPr lang="zh-CN" altLang="en-US" sz="1200"/>
              <a:t>def load_dataset(data_dir):  </a:t>
            </a:r>
            <a:endParaRPr lang="zh-CN" altLang="en-US" sz="1200"/>
          </a:p>
          <a:p>
            <a:r>
              <a:rPr lang="zh-CN" altLang="en-US" sz="1200"/>
              <a:t>    images = []  </a:t>
            </a:r>
            <a:endParaRPr lang="zh-CN" altLang="en-US" sz="1200"/>
          </a:p>
          <a:p>
            <a:r>
              <a:rPr lang="zh-CN" altLang="en-US" sz="1200"/>
              <a:t>    labels = []  </a:t>
            </a:r>
            <a:endParaRPr lang="zh-CN" altLang="en-US" sz="1200"/>
          </a:p>
          <a:p>
            <a:r>
              <a:rPr lang="zh-CN" altLang="en-US" sz="1200"/>
              <a:t>    for label, folder in enumerate(os.listdir(data_dir)):  </a:t>
            </a:r>
            <a:endParaRPr lang="zh-CN" altLang="en-US" sz="1200"/>
          </a:p>
          <a:p>
            <a:r>
              <a:rPr lang="zh-CN" altLang="en-US" sz="1200"/>
              <a:t>        folder_path = os.path.join(data_dir, folder)  </a:t>
            </a:r>
            <a:endParaRPr lang="zh-CN" altLang="en-US" sz="1200"/>
          </a:p>
          <a:p>
            <a:r>
              <a:rPr lang="zh-CN" altLang="en-US" sz="1200"/>
              <a:t>        for image_file in os.listdir(folder_path):  </a:t>
            </a:r>
            <a:endParaRPr lang="zh-CN" altLang="en-US" sz="1200"/>
          </a:p>
          <a:p>
            <a:r>
              <a:rPr lang="zh-CN" altLang="en-US" sz="1200"/>
              <a:t>            image_path = os.path.join(folder_path, image_file)  </a:t>
            </a:r>
            <a:endParaRPr lang="zh-CN" altLang="en-US" sz="1200"/>
          </a:p>
          <a:p>
            <a:r>
              <a:rPr lang="zh-CN" altLang="en-US" sz="1200"/>
              <a:t>            image = cv2.imread(image_path)  </a:t>
            </a:r>
            <a:endParaRPr lang="zh-CN" altLang="en-US" sz="1200"/>
          </a:p>
          <a:p>
            <a:r>
              <a:rPr lang="zh-CN" altLang="en-US" sz="1200"/>
              <a:t>            image = cv2.cvtColor(image, cv2.COLOR_BGR2RGB)  </a:t>
            </a:r>
            <a:endParaRPr lang="zh-CN" altLang="en-US" sz="1200"/>
          </a:p>
          <a:p>
            <a:r>
              <a:rPr lang="zh-CN" altLang="en-US" sz="1200"/>
              <a:t>            image = cv2.resize(image, (128, 128))  </a:t>
            </a:r>
            <a:endParaRPr lang="zh-CN" altLang="en-US" sz="1200"/>
          </a:p>
          <a:p>
            <a:r>
              <a:rPr lang="zh-CN" altLang="en-US" sz="1200"/>
              <a:t>            image=np.float32(image)/255.0 </a:t>
            </a:r>
            <a:endParaRPr lang="zh-CN" altLang="en-US" sz="1200"/>
          </a:p>
          <a:p>
            <a:r>
              <a:rPr lang="zh-CN" altLang="en-US" sz="1200"/>
              <a:t>            images.append(image)  </a:t>
            </a:r>
            <a:endParaRPr lang="zh-CN" altLang="en-US" sz="1200"/>
          </a:p>
          <a:p>
            <a:r>
              <a:rPr lang="zh-CN" altLang="en-US" sz="1200"/>
              <a:t>            labels.append(folder)  </a:t>
            </a:r>
            <a:endParaRPr lang="zh-CN" altLang="en-US" sz="1200"/>
          </a:p>
          <a:p>
            <a:r>
              <a:rPr lang="zh-CN" altLang="en-US" sz="1200"/>
              <a:t>    return np.array(images), np.array(labels)  </a:t>
            </a:r>
            <a:endParaRPr lang="zh-CN" altLang="en-US" sz="1200"/>
          </a:p>
          <a:p>
            <a:r>
              <a:rPr lang="zh-CN" altLang="en-US" sz="1200"/>
              <a:t>#获取训练集图像和测试集图像  </a:t>
            </a:r>
            <a:endParaRPr lang="zh-CN" altLang="en-US" sz="1200"/>
          </a:p>
          <a:p>
            <a:r>
              <a:rPr lang="zh-CN" altLang="en-US" sz="1200"/>
              <a:t>X_train,y_train =load_dataset(data_dir)  </a:t>
            </a:r>
            <a:endParaRPr lang="zh-CN" altLang="en-US" sz="1200"/>
          </a:p>
          <a:p>
            <a:r>
              <a:rPr lang="zh-CN" altLang="en-US" sz="1200"/>
              <a:t>X_test,y_test =load_dataset(data_dir_)  </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0"/>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PART.2 HOG</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特征</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提取算法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3"/>
            </p:custDataLst>
          </p:nvPr>
        </p:nvSpPr>
        <p:spPr>
          <a:xfrm>
            <a:off x="306705" y="1108710"/>
            <a:ext cx="5917565" cy="5238750"/>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·HOG方向梯度直方图特征提取法</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0</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）图像预处理，将图像灰度化并进行</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gamma</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矫正</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幂律变换</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：帮助调整图像的对比度，使得图像中的细节更加清晰</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1）内核大小为1的Sobel算子计算水平梯度和垂直梯度，然后再计算x和y方向梯度的合梯度，包括幅值和方向</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2）</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将图像分成许多个小cell，将0~180度的角度平均分为9个方向，统计cell中每个像素的梯度在这些方向上的幅值，形成梯度分布直方图。</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3</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）将cell划分block,(hog是通过滑动窗口得到block的)，得到block的直方图(由cell的直方图拼接而成)，并对该直方图进行归一化，消除整体光照的影响</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4</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）将所有block的直方图合并，得到整个图像的特征描述符</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·skimage.feature中的hog函数来进行HOG特征提取</a:t>
            </a:r>
            <a:endPar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image: 待处理的图像，通常是灰度图像。</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orientations: HOG描述子的方向数，将图像的梯度方向空间划分为多个区间，每个区间统计梯度的强度。</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pixels_per_cell: 每个cell包含的像素个数，用于指定图像的局部区域大小。</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cells_per_block: 每个block包含的cell个数，用于指定图像的全局区域大小。</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visualize: 是否返回一个HOG图像用于显示，如果设置为True，则函数会返回HOG特征描述子以及对应的可视化图像。</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pic>
        <p:nvPicPr>
          <p:cNvPr id="2" name="图片 1"/>
          <p:cNvPicPr>
            <a:picLocks noChangeAspect="1"/>
          </p:cNvPicPr>
          <p:nvPr/>
        </p:nvPicPr>
        <p:blipFill>
          <a:blip r:embed="rId4"/>
          <a:stretch>
            <a:fillRect/>
          </a:stretch>
        </p:blipFill>
        <p:spPr>
          <a:xfrm>
            <a:off x="7597140" y="1108710"/>
            <a:ext cx="2570480" cy="1324610"/>
          </a:xfrm>
          <a:prstGeom prst="rect">
            <a:avLst/>
          </a:prstGeom>
        </p:spPr>
      </p:pic>
      <p:pic>
        <p:nvPicPr>
          <p:cNvPr id="3" name="图片 2"/>
          <p:cNvPicPr>
            <a:picLocks noChangeAspect="1"/>
          </p:cNvPicPr>
          <p:nvPr/>
        </p:nvPicPr>
        <p:blipFill>
          <a:blip r:embed="rId5"/>
          <a:stretch>
            <a:fillRect/>
          </a:stretch>
        </p:blipFill>
        <p:spPr>
          <a:xfrm>
            <a:off x="6745605" y="2957195"/>
            <a:ext cx="4572000"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0"/>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PART.2 HOG</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特征提取</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3"/>
            </p:custDataLst>
          </p:nvPr>
        </p:nvSpPr>
        <p:spPr>
          <a:xfrm>
            <a:off x="111125" y="1108710"/>
            <a:ext cx="6224905" cy="5749290"/>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模型训练</a:t>
            </a:r>
            <a:r>
              <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结果：</a:t>
            </a:r>
            <a:endParaRPr lang="zh-CN" altLang="en-US" sz="20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 </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1</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）orientations=9,把</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180</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°分为</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9</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份</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 2</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 pixels_per_cell=(8, 8)，一个cell中包含的像素个数</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64</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 3</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）cells_per_block=(1, 1)，一个block中包含的cell个数</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 4</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）准确率为</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82%</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相比直接展平图像得到的特征作为输入</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准确率大大提升</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pic>
        <p:nvPicPr>
          <p:cNvPr id="2" name="图片 -2147482615"/>
          <p:cNvPicPr>
            <a:picLocks noChangeAspect="1"/>
          </p:cNvPicPr>
          <p:nvPr/>
        </p:nvPicPr>
        <p:blipFill>
          <a:blip r:embed="rId4"/>
          <a:stretch>
            <a:fillRect/>
          </a:stretch>
        </p:blipFill>
        <p:spPr>
          <a:xfrm>
            <a:off x="447040" y="2713990"/>
            <a:ext cx="4415155" cy="3522345"/>
          </a:xfrm>
          <a:prstGeom prst="rect">
            <a:avLst/>
          </a:prstGeom>
          <a:noFill/>
          <a:ln w="9525">
            <a:noFill/>
          </a:ln>
        </p:spPr>
      </p:pic>
      <p:pic>
        <p:nvPicPr>
          <p:cNvPr id="3" name="图片 -2147482614"/>
          <p:cNvPicPr>
            <a:picLocks noChangeAspect="1"/>
          </p:cNvPicPr>
          <p:nvPr/>
        </p:nvPicPr>
        <p:blipFill>
          <a:blip r:embed="rId5"/>
          <a:stretch>
            <a:fillRect/>
          </a:stretch>
        </p:blipFill>
        <p:spPr>
          <a:xfrm>
            <a:off x="5512435" y="3576955"/>
            <a:ext cx="5511165" cy="26155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8890"/>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PART.3</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支持向量机</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6" name="文本框 2"/>
              <p:cNvSpPr txBox="1"/>
              <p:nvPr>
                <p:custDataLst>
                  <p:tags r:id="rId3"/>
                </p:custDataLst>
              </p:nvPr>
            </p:nvSpPr>
            <p:spPr>
              <a:xfrm>
                <a:off x="382905" y="925830"/>
                <a:ext cx="8430895" cy="5593715"/>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SVM</a:t>
                </a: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算法原理：</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）本质是一个有约束优化问题，约束条件是所有样本能被该超平面正确分类，优化的目标是支持向量到该超平面距离</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最大</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func>
                      <m:func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uncPr>
                      <m:fName>
                        <m:limLow>
                          <m:limLowPr>
                            <m:ctrlPr>
                              <a:rPr kumimoji="0" lang="en-US" altLang="zh-CN" sz="1400" b="0"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limLowPr>
                          <m:e>
                            <m:r>
                              <m:rPr>
                                <m:sty m:val="p"/>
                              </m:rPr>
                              <a:rPr kumimoji="0" lang="en-US" altLang="zh-CN" sz="1400" b="0"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min</m:t>
                            </m:r>
                          </m:e>
                          <m:li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𝑤</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lim>
                        </m:limLow>
                      </m:fName>
                      <m:e>
                        <m:f>
                          <m:f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2</m:t>
                            </m:r>
                          </m:den>
                        </m:f>
                      </m:e>
                    </m:func>
                    <m:sSup>
                      <m:sSup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p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𝑤</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e>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2</m:t>
                        </m:r>
                      </m:sup>
                    </m:sSup>
                  </m:oMath>
                </a14:m>
                <a:endParaRPr kumimoji="0" lang="en-US" altLang="zh-CN" sz="1400" b="0" i="1"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𝑠</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𝑡</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  </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𝑦</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sSup>
                      <m:sSup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p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𝑊</m:t>
                        </m:r>
                      </m:e>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𝑇</m:t>
                        </m:r>
                      </m:sup>
                    </m:sSup>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𝑋</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oMath>
                </a14:m>
                <a:r>
                  <a:rPr kumimoji="0" lang="en-US" altLang="zh-CN" sz="1400" b="0" i="1"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,2,3...</a:t>
                </a:r>
                <a:endParaRPr kumimoji="0" lang="en-US" altLang="zh-CN" sz="1400" b="0" i="1"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2)再借助拉格朗日乘子转化为</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𝐿</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𝑤</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m:t>
                    </m:r>
                    <m:r>
                      <m:rPr>
                        <m:sty m:val="p"/>
                      </m:rP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b</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𝛼</m:t>
                    </m:r>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m:t>
                    </m:r>
                    <m:f>
                      <m:f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1</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2</m:t>
                        </m:r>
                      </m:den>
                    </m:f>
                    <m:sSup>
                      <m:sSup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p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𝑤</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e>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2</m:t>
                        </m:r>
                      </m:sup>
                    </m:s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nary>
                      <m:naryPr>
                        <m:chr m:val="∑"/>
                        <m:limLoc m:val="undOv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ctrlPr>
                      </m:naryPr>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𝑖</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sub>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𝑁</m:t>
                        </m:r>
                      </m:sup>
                      <m:e>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ctrlPr>
                          </m:sSubPr>
                          <m:e>
                            <m: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m:t>𝛼</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𝑦</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sSup>
                          <m:sSup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p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𝑊</m:t>
                            </m:r>
                          </m:e>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𝑇</m:t>
                            </m:r>
                          </m:sup>
                        </m:sSup>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𝑋</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e>
                    </m:nary>
                  </m:oMath>
                </a14:m>
                <a:endPar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f>
                      <m:fPr>
                        <m:type m:val="noBa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𝑚𝑖𝑛</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𝑤</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den>
                    </m:f>
                    <m:f>
                      <m:fPr>
                        <m:type m:val="noBa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𝑚𝑎𝑥</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𝛼</m:t>
                        </m:r>
                      </m:den>
                    </m:f>
                  </m:oMath>
                </a14:m>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L(w,b,α)</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求解过程不好做）</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3</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）转化为一个K</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KT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条件下的等价</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强对偶问题</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f>
                      <m:fPr>
                        <m:type m:val="noBa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𝑚𝑖𝑛</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𝑤</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den>
                    </m:f>
                    <m:f>
                      <m:fPr>
                        <m:type m:val="noBa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fPr>
                      <m:num>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𝑚𝑎𝑥</m:t>
                        </m:r>
                      </m:num>
                      <m:den>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𝛼</m:t>
                        </m:r>
                      </m:den>
                    </m:f>
                  </m:oMath>
                </a14:m>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L(w,b,α)</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，需要满足</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KTT</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条件</a:t>
                </a:r>
                <a:endPar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·L对w和b求偏导为0，解出w和b带入L中，消去w和b得到：</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3</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）再利用SMO算法</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一次更新两个变量的迭代算法</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得到</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α*</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，再根据</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α*</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求解出</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w</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和</a:t>
                </a:r>
                <a:r>
                  <a:rPr lang="en-US" altLang="zh-CN"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b</a:t>
                </a:r>
                <a:r>
                  <a:rPr lang="zh-CN" altLang="en-US" sz="1400" b="0" noProof="0" dirty="0">
                    <a:solidFill>
                      <a:schemeClr val="tx1"/>
                    </a:solidFill>
                    <a:latin typeface="宋体" panose="02010600030101010101" pitchFamily="2" charset="-122"/>
                    <a:ea typeface="宋体" panose="02010600030101010101" pitchFamily="2" charset="-122"/>
                    <a:cs typeface="宋体" panose="02010600030101010101" pitchFamily="2" charset="-122"/>
                    <a:sym typeface="+mn-lt"/>
                  </a:rPr>
                  <a:t>，得到决策平面</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4</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）软间隔（以上求解是硬间隔）：实际情况下几乎不存在完全线性可分的数据，应允许某些点不满足约束，采用hinge损失，将原优化问题改写为：</a:t>
                </a:r>
                <a14:m>
                  <m:oMath xmlns:m="http://schemas.openxmlformats.org/officeDocument/2006/math">
                    <m:func>
                      <m:funcPr>
                        <m:ctrlPr>
                          <a:rPr lang="en-US" altLang="zh-CN" sz="1400" i="1">
                            <a:solidFill>
                              <a:schemeClr val="bg2">
                                <a:lumMod val="10000"/>
                              </a:schemeClr>
                            </a:solidFill>
                            <a:latin typeface="Cambria Math" panose="02040503050406030204" charset="0"/>
                            <a:cs typeface="Cambria Math" panose="02040503050406030204" charset="0"/>
                          </a:rPr>
                        </m:ctrlPr>
                      </m:funcPr>
                      <m:fName>
                        <m:limLow>
                          <m:limLowPr>
                            <m:ctrlPr>
                              <a:rPr lang="en-US" altLang="zh-CN" sz="1400">
                                <a:solidFill>
                                  <a:schemeClr val="bg2">
                                    <a:lumMod val="10000"/>
                                  </a:schemeClr>
                                </a:solidFill>
                                <a:latin typeface="Cambria Math" panose="02040503050406030204" charset="0"/>
                                <a:cs typeface="Cambria Math" panose="02040503050406030204" charset="0"/>
                              </a:rPr>
                            </m:ctrlPr>
                          </m:limLowPr>
                          <m:e>
                            <m:r>
                              <m:rPr>
                                <m:sty m:val="p"/>
                              </m:rPr>
                              <a:rPr lang="en-US" altLang="zh-CN" sz="1400">
                                <a:solidFill>
                                  <a:schemeClr val="bg2">
                                    <a:lumMod val="10000"/>
                                  </a:schemeClr>
                                </a:solidFill>
                                <a:latin typeface="Cambria Math" panose="02040503050406030204" charset="0"/>
                                <a:cs typeface="Cambria Math" panose="02040503050406030204" charset="0"/>
                              </a:rPr>
                              <m:t>min</m:t>
                            </m:r>
                          </m:e>
                          <m:lim>
                            <m:r>
                              <a:rPr lang="en-US" altLang="zh-CN" sz="1400" i="1">
                                <a:solidFill>
                                  <a:schemeClr val="bg2">
                                    <a:lumMod val="10000"/>
                                  </a:schemeClr>
                                </a:solidFill>
                                <a:latin typeface="Cambria Math" panose="02040503050406030204" charset="0"/>
                                <a:cs typeface="Cambria Math" panose="02040503050406030204" charset="0"/>
                              </a:rPr>
                              <m:t>𝑤</m:t>
                            </m:r>
                            <m:r>
                              <a:rPr lang="en-US" altLang="zh-CN" sz="1400" i="1">
                                <a:solidFill>
                                  <a:schemeClr val="bg2">
                                    <a:lumMod val="10000"/>
                                  </a:schemeClr>
                                </a:solidFill>
                                <a:latin typeface="Cambria Math" panose="02040503050406030204" charset="0"/>
                                <a:cs typeface="Cambria Math" panose="02040503050406030204" charset="0"/>
                              </a:rPr>
                              <m:t>,</m:t>
                            </m:r>
                            <m:r>
                              <a:rPr lang="en-US" altLang="zh-CN" sz="1400" i="1">
                                <a:solidFill>
                                  <a:schemeClr val="bg2">
                                    <a:lumMod val="10000"/>
                                  </a:schemeClr>
                                </a:solidFill>
                                <a:latin typeface="Cambria Math" panose="02040503050406030204" charset="0"/>
                                <a:cs typeface="Cambria Math" panose="02040503050406030204" charset="0"/>
                              </a:rPr>
                              <m:t>𝑏</m:t>
                            </m:r>
                            <m:r>
                              <a:rPr lang="en-US" altLang="zh-CN" sz="1400" i="1">
                                <a:solidFill>
                                  <a:schemeClr val="bg2">
                                    <a:lumMod val="10000"/>
                                  </a:schemeClr>
                                </a:solidFill>
                                <a:latin typeface="Cambria Math" panose="02040503050406030204" charset="0"/>
                                <a:cs typeface="Cambria Math" panose="02040503050406030204" charset="0"/>
                              </a:rPr>
                              <m:t>,,</m:t>
                            </m:r>
                            <m:sSub>
                              <m:sSubPr>
                                <m:ctrlP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lang="en-US" altLang="zh-CN" sz="1400" b="0" noProof="0" dirty="0">
                                    <a:solidFill>
                                      <a:schemeClr val="bg2">
                                        <a:lumMod val="10000"/>
                                      </a:schemeClr>
                                    </a:solidFill>
                                    <a:latin typeface="Cambria Math" panose="02040503050406030204" charset="0"/>
                                    <a:ea typeface="MS Mincho" charset="0"/>
                                    <a:cs typeface="Cambria Math" panose="02040503050406030204" charset="0"/>
                                    <a:sym typeface="+mn-lt"/>
                                  </a:rPr>
                                  <m:t>𝜉</m:t>
                                </m:r>
                              </m:e>
                              <m:sub>
                                <m: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lim>
                        </m:limLow>
                      </m:fName>
                      <m:e>
                        <m:f>
                          <m:fPr>
                            <m:ctrlPr>
                              <a:rPr lang="en-US" altLang="zh-CN" sz="1400" i="1">
                                <a:solidFill>
                                  <a:schemeClr val="bg2">
                                    <a:lumMod val="10000"/>
                                  </a:schemeClr>
                                </a:solidFill>
                                <a:latin typeface="Cambria Math" panose="02040503050406030204" charset="0"/>
                                <a:cs typeface="Cambria Math" panose="02040503050406030204" charset="0"/>
                              </a:rPr>
                            </m:ctrlPr>
                          </m:fPr>
                          <m:num>
                            <m:r>
                              <a:rPr lang="en-US" altLang="zh-CN" sz="1400" i="1">
                                <a:solidFill>
                                  <a:schemeClr val="bg2">
                                    <a:lumMod val="10000"/>
                                  </a:schemeClr>
                                </a:solidFill>
                                <a:latin typeface="Cambria Math" panose="02040503050406030204" charset="0"/>
                                <a:cs typeface="Cambria Math" panose="02040503050406030204" charset="0"/>
                              </a:rPr>
                              <m:t>1</m:t>
                            </m:r>
                          </m:num>
                          <m:den>
                            <m:r>
                              <a:rPr lang="en-US" altLang="zh-CN" sz="1400" i="1">
                                <a:solidFill>
                                  <a:schemeClr val="bg2">
                                    <a:lumMod val="10000"/>
                                  </a:schemeClr>
                                </a:solidFill>
                                <a:latin typeface="Cambria Math" panose="02040503050406030204" charset="0"/>
                                <a:cs typeface="Cambria Math" panose="02040503050406030204" charset="0"/>
                              </a:rPr>
                              <m:t>2</m:t>
                            </m:r>
                          </m:den>
                        </m:f>
                      </m:e>
                    </m:func>
                    <m:sSup>
                      <m:sSupPr>
                        <m:ctrlPr>
                          <a:rPr lang="en-US" altLang="zh-CN" sz="1400" i="1">
                            <a:solidFill>
                              <a:schemeClr val="bg2">
                                <a:lumMod val="10000"/>
                              </a:schemeClr>
                            </a:solidFill>
                            <a:latin typeface="Cambria Math" panose="02040503050406030204" charset="0"/>
                            <a:cs typeface="Cambria Math" panose="02040503050406030204" charset="0"/>
                          </a:rPr>
                        </m:ctrlPr>
                      </m:sSupPr>
                      <m:e>
                        <m:r>
                          <a:rPr lang="en-US" altLang="zh-CN" sz="1400" i="1">
                            <a:solidFill>
                              <a:schemeClr val="bg2">
                                <a:lumMod val="10000"/>
                              </a:schemeClr>
                            </a:solidFill>
                            <a:latin typeface="Cambria Math" panose="02040503050406030204" charset="0"/>
                            <a:cs typeface="Cambria Math" panose="02040503050406030204" charset="0"/>
                          </a:rPr>
                          <m:t>||</m:t>
                        </m:r>
                        <m:r>
                          <a:rPr lang="en-US" altLang="zh-CN" sz="1400" i="1">
                            <a:solidFill>
                              <a:schemeClr val="bg2">
                                <a:lumMod val="10000"/>
                              </a:schemeClr>
                            </a:solidFill>
                            <a:latin typeface="Cambria Math" panose="02040503050406030204" charset="0"/>
                            <a:cs typeface="Cambria Math" panose="02040503050406030204" charset="0"/>
                          </a:rPr>
                          <m:t>𝑤</m:t>
                        </m:r>
                        <m:r>
                          <a:rPr lang="en-US" altLang="zh-CN" sz="1400" i="1">
                            <a:solidFill>
                              <a:schemeClr val="bg2">
                                <a:lumMod val="10000"/>
                              </a:schemeClr>
                            </a:solidFill>
                            <a:latin typeface="Cambria Math" panose="02040503050406030204" charset="0"/>
                            <a:cs typeface="Cambria Math" panose="02040503050406030204" charset="0"/>
                          </a:rPr>
                          <m:t>||</m:t>
                        </m:r>
                      </m:e>
                      <m:sup>
                        <m:r>
                          <a:rPr lang="en-US" altLang="zh-CN" sz="1400" i="1">
                            <a:solidFill>
                              <a:schemeClr val="bg2">
                                <a:lumMod val="10000"/>
                              </a:schemeClr>
                            </a:solidFill>
                            <a:latin typeface="Cambria Math" panose="02040503050406030204" charset="0"/>
                            <a:cs typeface="Cambria Math" panose="02040503050406030204" charset="0"/>
                          </a:rPr>
                          <m:t>2</m:t>
                        </m:r>
                      </m:sup>
                    </m:sSup>
                    <m:r>
                      <a:rPr lang="en-US" altLang="zh-CN" sz="1400" i="1">
                        <a:solidFill>
                          <a:schemeClr val="bg2">
                            <a:lumMod val="10000"/>
                          </a:schemeClr>
                        </a:solidFill>
                        <a:latin typeface="Cambria Math" panose="02040503050406030204" charset="0"/>
                        <a:cs typeface="Cambria Math" panose="02040503050406030204" charset="0"/>
                      </a:rPr>
                      <m:t>+</m:t>
                    </m:r>
                    <m:r>
                      <a:rPr lang="en-US" altLang="zh-CN" sz="1400" i="1">
                        <a:solidFill>
                          <a:schemeClr val="bg2">
                            <a:lumMod val="10000"/>
                          </a:schemeClr>
                        </a:solidFill>
                        <a:latin typeface="Cambria Math" panose="02040503050406030204" charset="0"/>
                        <a:cs typeface="Cambria Math" panose="02040503050406030204" charset="0"/>
                      </a:rPr>
                      <m:t>𝐶</m:t>
                    </m:r>
                    <m:nary>
                      <m:naryPr>
                        <m:chr m:val="∑"/>
                        <m:limLoc m:val="undOvr"/>
                        <m:ctrlPr>
                          <a:rPr lang="en-US" altLang="zh-CN" sz="1400" i="1">
                            <a:solidFill>
                              <a:schemeClr val="bg2">
                                <a:lumMod val="10000"/>
                              </a:schemeClr>
                            </a:solidFill>
                            <a:latin typeface="Cambria Math" panose="02040503050406030204" charset="0"/>
                            <a:cs typeface="Cambria Math" panose="02040503050406030204" charset="0"/>
                          </a:rPr>
                        </m:ctrlPr>
                      </m:naryPr>
                      <m:sub>
                        <m:r>
                          <a:rPr lang="en-US" altLang="zh-CN" sz="1400" i="1">
                            <a:solidFill>
                              <a:schemeClr val="bg2">
                                <a:lumMod val="10000"/>
                              </a:schemeClr>
                            </a:solidFill>
                            <a:latin typeface="Cambria Math" panose="02040503050406030204" charset="0"/>
                            <a:cs typeface="Cambria Math" panose="02040503050406030204" charset="0"/>
                          </a:rPr>
                          <m:t>𝑖</m:t>
                        </m:r>
                        <m:r>
                          <a:rPr lang="en-US" altLang="zh-CN" sz="1400" i="1">
                            <a:solidFill>
                              <a:schemeClr val="bg2">
                                <a:lumMod val="10000"/>
                              </a:schemeClr>
                            </a:solidFill>
                            <a:latin typeface="Cambria Math" panose="02040503050406030204" charset="0"/>
                            <a:cs typeface="Cambria Math" panose="02040503050406030204" charset="0"/>
                          </a:rPr>
                          <m:t>=</m:t>
                        </m:r>
                        <m:r>
                          <a:rPr lang="en-US" altLang="zh-CN" sz="1400" i="1">
                            <a:solidFill>
                              <a:schemeClr val="bg2">
                                <a:lumMod val="10000"/>
                              </a:schemeClr>
                            </a:solidFill>
                            <a:latin typeface="Cambria Math" panose="02040503050406030204" charset="0"/>
                            <a:cs typeface="Cambria Math" panose="02040503050406030204" charset="0"/>
                          </a:rPr>
                          <m:t>1</m:t>
                        </m:r>
                      </m:sub>
                      <m:sup>
                        <m:r>
                          <a:rPr lang="en-US" altLang="zh-CN" sz="1400" i="1">
                            <a:solidFill>
                              <a:schemeClr val="bg2">
                                <a:lumMod val="10000"/>
                              </a:schemeClr>
                            </a:solidFill>
                            <a:latin typeface="Cambria Math" panose="02040503050406030204" charset="0"/>
                            <a:cs typeface="Cambria Math" panose="02040503050406030204" charset="0"/>
                          </a:rPr>
                          <m:t>𝑚</m:t>
                        </m:r>
                      </m:sup>
                      <m:e>
                        <m:sSub>
                          <m:sSubPr>
                            <m:ctrlP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lang="en-US" altLang="zh-CN" sz="1400" b="0" noProof="0" dirty="0">
                                <a:solidFill>
                                  <a:schemeClr val="bg2">
                                    <a:lumMod val="10000"/>
                                  </a:schemeClr>
                                </a:solidFill>
                                <a:latin typeface="Cambria Math" panose="02040503050406030204" charset="0"/>
                                <a:ea typeface="MS Mincho" charset="0"/>
                                <a:cs typeface="Cambria Math" panose="02040503050406030204" charset="0"/>
                                <a:sym typeface="+mn-lt"/>
                              </a:rPr>
                              <m:t>𝜉</m:t>
                            </m:r>
                          </m:e>
                          <m:sub>
                            <m: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e>
                    </m:nary>
                    <m: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t> </m:t>
                    </m:r>
                  </m:oMath>
                </a14:m>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𝑠</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𝑡</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  </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𝑦</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sSup>
                      <m:sSup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p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𝑊</m:t>
                        </m:r>
                      </m:e>
                      <m:sup>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𝑇</m:t>
                        </m:r>
                      </m:sup>
                    </m:sSup>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𝑋</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𝑏</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1</m:t>
                    </m:r>
                  </m:oMath>
                </a14:m>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14:m>
                  <m:oMath xmlns:m="http://schemas.openxmlformats.org/officeDocument/2006/math">
                    <m:sSub>
                      <m:sSubPr>
                        <m:ctrlP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lang="en-US" altLang="zh-CN" sz="1400" b="0" noProof="0" dirty="0">
                            <a:solidFill>
                              <a:schemeClr val="bg2">
                                <a:lumMod val="10000"/>
                              </a:schemeClr>
                            </a:solidFill>
                            <a:latin typeface="Cambria Math" panose="02040503050406030204" charset="0"/>
                            <a:ea typeface="MS Mincho" charset="0"/>
                            <a:cs typeface="Cambria Math" panose="02040503050406030204" charset="0"/>
                            <a:sym typeface="+mn-lt"/>
                          </a:rPr>
                          <m:t>𝜉</m:t>
                        </m:r>
                      </m:e>
                      <m:sub>
                        <m:r>
                          <a:rPr kumimoji="0" lang="en-US" altLang="zh-CN" sz="1400" b="0" i="1" u="none" strike="noStrike" kern="1200" cap="none" spc="0" normalizeH="0" baseline="0" noProof="0" dirty="0">
                            <a:ln>
                              <a:noFill/>
                            </a:ln>
                            <a:solidFill>
                              <a:schemeClr val="bg2">
                                <a:lumMod val="10000"/>
                              </a:schemeClr>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oMath>
                </a14:m>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ctrlPr>
                      </m:sSubPr>
                      <m:e>
                        <m:r>
                          <a:rPr lang="en-US" altLang="zh-CN" sz="1400" b="0" noProof="0" dirty="0">
                            <a:solidFill>
                              <a:schemeClr val="tx1"/>
                            </a:solidFill>
                            <a:latin typeface="Cambria Math" panose="02040503050406030204" charset="0"/>
                            <a:ea typeface="MS Mincho" charset="0"/>
                            <a:cs typeface="Cambria Math" panose="02040503050406030204" charset="0"/>
                            <a:sym typeface="+mn-lt"/>
                          </a:rPr>
                          <m:t>𝜉</m:t>
                        </m:r>
                      </m:e>
                      <m:sub>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sub>
                    </m:sSub>
                    <m:r>
                      <a:rPr kumimoji="0" lang="zh-CN" altLang="en-US"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为第</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宋体" panose="02010600030101010101" pitchFamily="2" charset="-122"/>
                        <a:cs typeface="Cambria Math" panose="02040503050406030204" charset="0"/>
                        <a:sym typeface="+mn-lt"/>
                      </a:rPr>
                      <m:t>𝑖</m:t>
                    </m:r>
                    <m:r>
                      <a:rPr kumimoji="0" lang="en-US" altLang="zh-CN"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 </m:t>
                    </m:r>
                    <m:r>
                      <a:rPr kumimoji="0" lang="zh-CN" altLang="en-US" sz="1400" b="0" i="1" u="none" strike="noStrike" kern="1200" cap="none" spc="0" normalizeH="0" baseline="0" noProof="0" dirty="0">
                        <a:ln>
                          <a:noFill/>
                        </a:ln>
                        <a:solidFill>
                          <a:schemeClr val="tx1"/>
                        </a:solidFill>
                        <a:effectLst/>
                        <a:uLnTx/>
                        <a:uFillTx/>
                        <a:latin typeface="Cambria Math" panose="02040503050406030204" charset="0"/>
                        <a:ea typeface="MS Mincho" charset="0"/>
                        <a:cs typeface="Cambria Math" panose="02040503050406030204" charset="0"/>
                        <a:sym typeface="+mn-lt"/>
                      </a:rPr>
                      <m:t>个样本的</m:t>
                    </m:r>
                  </m:oMath>
                </a14:m>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松弛变量</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表征样本你不满足约束的程度，</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C</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为惩罚因子，值越大，</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对分类惩罚越大</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scikitlearn</a:t>
                </a:r>
                <a:r>
                  <a:rPr kumimoji="0" lang="zh-CN" altLang="en-US"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中的</a:t>
                </a:r>
                <a:r>
                  <a:rPr kumimoji="0" lang="en-US" altLang="zh-CN"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SVC</a:t>
                </a:r>
                <a:r>
                  <a:rPr kumimoji="0" lang="zh-CN" altLang="en-US"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模型：</a:t>
                </a:r>
                <a:endParaRPr kumimoji="0" lang="zh-CN" altLang="en-US"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1）kernel='rbf'：核函数的类型，这里使用的是径向基函数（RBF）核函数</a:t>
                </a:r>
                <a:endPar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2）C:</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正则化</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系数</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控制错误分类的相惩罚力度）</a:t>
                </a:r>
                <a:endPar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3）Gamma:和ξi有一个类似倒数的关系</a:t>
                </a:r>
                <a:endPar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（C控制决策边界的软硬程度，C越大更关注分类的准确性</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r</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控制核函数的带宽，r越小可能欠拟合，越大可能过拟合）</a:t>
                </a: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mc:Choice>
        <mc:Fallback>
          <p:sp>
            <p:nvSpPr>
              <p:cNvPr id="6" name="文本框 2"/>
              <p:cNvSpPr txBox="1">
                <a:spLocks noRot="1" noChangeAspect="1" noMove="1" noResize="1" noEditPoints="1" noAdjustHandles="1" noChangeArrowheads="1" noChangeShapeType="1" noTextEdit="1"/>
              </p:cNvSpPr>
              <p:nvPr>
                <p:custDataLst>
                  <p:tags r:id="rId4"/>
                </p:custDataLst>
              </p:nvPr>
            </p:nvSpPr>
            <p:spPr>
              <a:xfrm>
                <a:off x="382905" y="925830"/>
                <a:ext cx="8430895" cy="5593715"/>
              </a:xfrm>
              <a:prstGeom prst="rect">
                <a:avLst/>
              </a:prstGeom>
              <a:blipFill rotWithShape="1">
                <a:blip r:embed="rId5"/>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946650" y="3582670"/>
            <a:ext cx="2298700" cy="280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6985"/>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PART.3</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支持向量机</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算法</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3"/>
            </p:custDataLst>
          </p:nvPr>
        </p:nvSpPr>
        <p:spPr>
          <a:xfrm>
            <a:off x="306705" y="1108710"/>
            <a:ext cx="5680710" cy="5410835"/>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模型训练结果：</a:t>
            </a:r>
            <a:endParaRPr kumimoji="0" lang="zh-CN" altLang="en-US" sz="20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1)rbf</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核函数</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vs poly</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核函数：准确率</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84%vs83%</a:t>
            </a:r>
            <a:endPar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RBF核函数在处理RGB图像这样的复杂非线性数据时可能更适合，因为它将数据映射到一个无限维的特征空间，具有更强的表达能力，</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 2)</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使用</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5</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倍交叉检验得到</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C</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和</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gamma</a:t>
            </a:r>
            <a:r>
              <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的最佳组合是</a:t>
            </a:r>
            <a:r>
              <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[10,0.01]</a:t>
            </a:r>
            <a:endParaRPr kumimoji="0" lang="en-US" altLang="zh-CN"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pic>
        <p:nvPicPr>
          <p:cNvPr id="2" name="图片 -2147482613"/>
          <p:cNvPicPr>
            <a:picLocks noChangeAspect="1"/>
          </p:cNvPicPr>
          <p:nvPr/>
        </p:nvPicPr>
        <p:blipFill>
          <a:blip r:embed="rId4"/>
          <a:stretch>
            <a:fillRect/>
          </a:stretch>
        </p:blipFill>
        <p:spPr>
          <a:xfrm>
            <a:off x="586105" y="3178493"/>
            <a:ext cx="3792220" cy="3201035"/>
          </a:xfrm>
          <a:prstGeom prst="rect">
            <a:avLst/>
          </a:prstGeom>
          <a:noFill/>
          <a:ln w="9525">
            <a:noFill/>
          </a:ln>
        </p:spPr>
      </p:pic>
      <p:pic>
        <p:nvPicPr>
          <p:cNvPr id="3" name="图片 -2147482611"/>
          <p:cNvPicPr>
            <a:picLocks noChangeAspect="1"/>
          </p:cNvPicPr>
          <p:nvPr/>
        </p:nvPicPr>
        <p:blipFill>
          <a:blip r:embed="rId5"/>
          <a:stretch>
            <a:fillRect/>
          </a:stretch>
        </p:blipFill>
        <p:spPr>
          <a:xfrm>
            <a:off x="4799330" y="3178810"/>
            <a:ext cx="6109335" cy="32016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rotWithShape="1">
          <a:blip r:embed="rId1" cstate="screen">
            <a:duotone>
              <a:schemeClr val="accent5">
                <a:shade val="45000"/>
                <a:satMod val="135000"/>
              </a:schemeClr>
              <a:prstClr val="white"/>
            </a:duotone>
          </a:blip>
          <a:srcRect/>
          <a:stretch>
            <a:fillRect/>
          </a:stretch>
        </p:blipFill>
        <p:spPr>
          <a:xfrm>
            <a:off x="0" y="0"/>
            <a:ext cx="12192000" cy="6858000"/>
          </a:xfrm>
          <a:prstGeom prst="rect">
            <a:avLst/>
          </a:prstGeom>
        </p:spPr>
      </p:pic>
      <p:sp>
        <p:nvSpPr>
          <p:cNvPr id="20" name="矩形 19"/>
          <p:cNvSpPr/>
          <p:nvPr/>
        </p:nvSpPr>
        <p:spPr>
          <a:xfrm rot="5400000">
            <a:off x="5731667" y="-5731667"/>
            <a:ext cx="728665" cy="12192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2"/>
          <p:cNvSpPr txBox="1"/>
          <p:nvPr>
            <p:custDataLst>
              <p:tags r:id="rId2"/>
            </p:custDataLst>
          </p:nvPr>
        </p:nvSpPr>
        <p:spPr>
          <a:xfrm>
            <a:off x="1417955" y="191770"/>
            <a:ext cx="3291840" cy="368300"/>
          </a:xfrm>
          <a:prstGeom prst="rect">
            <a:avLst/>
          </a:prstGeom>
          <a:solidFill>
            <a:srgbClr val="7894C2"/>
          </a:solidFill>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PART.4</a:t>
            </a:r>
            <a:r>
              <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rPr>
              <a:t>总结</a:t>
            </a:r>
            <a:endParaRPr lang="zh-CN" altLang="en-US" sz="1800" b="0" noProof="0" dirty="0">
              <a:solidFill>
                <a:schemeClr val="bg1"/>
              </a:solidFill>
              <a:latin typeface="汉仪雅酷黑 65W" panose="020B0604020202020204" pitchFamily="34" charset="-122"/>
              <a:ea typeface="汉仪雅酷黑 65W" panose="020B0604020202020204" pitchFamily="34" charset="-122"/>
              <a:cs typeface="+mn-ea"/>
              <a:sym typeface="+mn-lt"/>
            </a:endParaRPr>
          </a:p>
        </p:txBody>
      </p:sp>
      <p:grpSp>
        <p:nvGrpSpPr>
          <p:cNvPr id="44" name="组合 43"/>
          <p:cNvGrpSpPr/>
          <p:nvPr/>
        </p:nvGrpSpPr>
        <p:grpSpPr>
          <a:xfrm rot="5400000">
            <a:off x="10908652" y="13315"/>
            <a:ext cx="115237" cy="702036"/>
            <a:chOff x="4167739" y="-1087655"/>
            <a:chExt cx="153846" cy="937246"/>
          </a:xfrm>
        </p:grpSpPr>
        <p:sp>
          <p:nvSpPr>
            <p:cNvPr id="45" name="椭圆 4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877163" y="254055"/>
            <a:ext cx="300531" cy="243808"/>
            <a:chOff x="10964364" y="5843026"/>
            <a:chExt cx="352924" cy="286312"/>
          </a:xfrm>
          <a:solidFill>
            <a:schemeClr val="bg1"/>
          </a:solidFill>
        </p:grpSpPr>
        <p:sp>
          <p:nvSpPr>
            <p:cNvPr id="49" name="圆角矩形 48"/>
            <p:cNvSpPr/>
            <p:nvPr/>
          </p:nvSpPr>
          <p:spPr>
            <a:xfrm>
              <a:off x="10964364" y="5843026"/>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10964364" y="5961155"/>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10964364" y="6079283"/>
              <a:ext cx="352924" cy="5005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2"/>
          <p:cNvSpPr txBox="1"/>
          <p:nvPr>
            <p:custDataLst>
              <p:tags r:id="rId3"/>
            </p:custDataLst>
          </p:nvPr>
        </p:nvSpPr>
        <p:spPr>
          <a:xfrm>
            <a:off x="306705" y="1108710"/>
            <a:ext cx="11463655" cy="4074795"/>
          </a:xfrm>
          <a:prstGeom prst="rect">
            <a:avLst/>
          </a:prstGeom>
        </p:spPr>
        <p:txBody>
          <a:bodyPr wrap="square">
            <a:no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训练图像分类器结论：</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·SVM结合HOG特征提取的图像分类器性能较好</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，而MLP结合HOG特征提取的性能略低于SVM，直接展平图像后使用MLP训练的图像分类器的性能最低</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·HOG特征提取方法能够有效地提取图像的纹理和形状信息，具有较强的表达能力。与直接展平图像相比，HOG特征能更好地捕获图像的局部结构和特征</a:t>
            </a:r>
            <a:endPar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VM在处理高维特征空间时表现出较强的鲁棒性和泛化能力，能够有效地处理特征维度较高的问题。结合HOG特征提取的SVM分类器具有较好的泛化能力，能够更好地适应不同的图像样本。相比之下，MLP作为一种神经网络模型，对于高维特征空间的处理能力较差，且调参过程相对复杂</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容易出现过拟合等问题</a:t>
            </a:r>
            <a:endPar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通过大作业学习到：</a:t>
            </a:r>
            <a:endParaRPr kumimoji="0" lang="zh-CN" altLang="en-US" sz="20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对课内学的理论进行了实践</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学会了网格搜索和交叉验证寻找超参最佳值的</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方法</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学习了</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HOG</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特征提取</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算法</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学习了</a:t>
            </a: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SVM</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模型原理和底层的序列最小</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化算法</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a:p>
            <a:pPr marL="0" marR="0" lvl="0" indent="45720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感受到算法对机器学习</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领域的重要</a:t>
            </a:r>
            <a:r>
              <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rPr>
              <a:t>性</a:t>
            </a:r>
            <a:endParaRPr kumimoji="0" lang="zh-CN" altLang="en-US" sz="1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xels-googledeepmind-17483874"/>
          <p:cNvPicPr>
            <a:picLocks noChangeAspect="1"/>
          </p:cNvPicPr>
          <p:nvPr/>
        </p:nvPicPr>
        <p:blipFill>
          <a:blip r:embed="rId1">
            <a:alphaModFix amt="60000"/>
          </a:blip>
          <a:srcRect l="6563" t="-5676"/>
          <a:stretch>
            <a:fillRect/>
          </a:stretch>
        </p:blipFill>
        <p:spPr>
          <a:xfrm>
            <a:off x="800100" y="-389255"/>
            <a:ext cx="11390630" cy="7247255"/>
          </a:xfrm>
          <a:prstGeom prst="rect">
            <a:avLst/>
          </a:prstGeom>
        </p:spPr>
      </p:pic>
      <p:sp>
        <p:nvSpPr>
          <p:cNvPr id="5" name="矩形 4"/>
          <p:cNvSpPr/>
          <p:nvPr/>
        </p:nvSpPr>
        <p:spPr>
          <a:xfrm>
            <a:off x="0" y="0"/>
            <a:ext cx="800100" cy="6858000"/>
          </a:xfrm>
          <a:prstGeom prst="rect">
            <a:avLst/>
          </a:prstGeom>
          <a:solidFill>
            <a:srgbClr val="78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
          <p:cNvSpPr txBox="1"/>
          <p:nvPr>
            <p:custDataLst>
              <p:tags r:id="rId2"/>
            </p:custDataLst>
          </p:nvPr>
        </p:nvSpPr>
        <p:spPr>
          <a:xfrm>
            <a:off x="1648638" y="2490671"/>
            <a:ext cx="4608555" cy="92202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panose="020B0503020204020204" charset="-122"/>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b="0" dirty="0">
                <a:solidFill>
                  <a:schemeClr val="tx1"/>
                </a:solidFill>
                <a:latin typeface="汉仪雅酷黑 65W" panose="020B0604020202020204" pitchFamily="34" charset="-122"/>
                <a:ea typeface="汉仪雅酷黑 65W" panose="020B0604020202020204" pitchFamily="34" charset="-122"/>
                <a:cs typeface="+mn-ea"/>
                <a:sym typeface="+mn-lt"/>
              </a:rPr>
              <a:t>汇报完毕谢谢</a:t>
            </a:r>
            <a:endParaRPr kumimoji="0" lang="en-US" b="0" i="0" u="none" strike="noStrike" kern="1200" cap="none" spc="0" normalizeH="0" baseline="0" noProof="0" dirty="0">
              <a:ln>
                <a:noFill/>
              </a:ln>
              <a:solidFill>
                <a:schemeClr val="tx1"/>
              </a:solidFill>
              <a:effectLst/>
              <a:uLnTx/>
              <a:uFillTx/>
              <a:latin typeface="汉仪雅酷黑 65W" panose="020B0604020202020204" pitchFamily="34" charset="-122"/>
              <a:ea typeface="汉仪雅酷黑 65W" panose="020B0604020202020204" pitchFamily="34" charset="-122"/>
              <a:cs typeface="+mn-ea"/>
              <a:sym typeface="+mn-lt"/>
            </a:endParaRPr>
          </a:p>
        </p:txBody>
      </p:sp>
      <p:sp>
        <p:nvSpPr>
          <p:cNvPr id="19" name="圆角矩形 18"/>
          <p:cNvSpPr/>
          <p:nvPr/>
        </p:nvSpPr>
        <p:spPr>
          <a:xfrm>
            <a:off x="1774825" y="4874552"/>
            <a:ext cx="1693334" cy="382489"/>
          </a:xfrm>
          <a:prstGeom prst="roundRect">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47979" y="3077982"/>
            <a:ext cx="115237" cy="702036"/>
            <a:chOff x="4167739" y="-1087655"/>
            <a:chExt cx="153846" cy="937246"/>
          </a:xfrm>
        </p:grpSpPr>
        <p:sp>
          <p:nvSpPr>
            <p:cNvPr id="25" name="椭圆 24"/>
            <p:cNvSpPr/>
            <p:nvPr/>
          </p:nvSpPr>
          <p:spPr>
            <a:xfrm>
              <a:off x="4167739" y="-10876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67739" y="-6959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167739" y="-304255"/>
              <a:ext cx="153846" cy="15384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774825" y="4888865"/>
            <a:ext cx="4064000" cy="368300"/>
          </a:xfrm>
          <a:prstGeom prst="rect">
            <a:avLst/>
          </a:prstGeom>
          <a:noFill/>
        </p:spPr>
        <p:txBody>
          <a:bodyPr wrap="square" rtlCol="0">
            <a:spAutoFit/>
          </a:bodyPr>
          <a:p>
            <a:r>
              <a:rPr lang="zh-CN" altLang="en-US"/>
              <a:t>计</a:t>
            </a:r>
            <a:r>
              <a:rPr lang="en-US" altLang="zh-CN"/>
              <a:t>213  </a:t>
            </a:r>
            <a:r>
              <a:rPr lang="zh-CN" altLang="en-US"/>
              <a:t>王佳</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11.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12.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13.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14.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15.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16.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17.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18.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19.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21.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22.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23.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24.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25.xml><?xml version="1.0" encoding="utf-8"?>
<p:tagLst xmlns:p="http://schemas.openxmlformats.org/presentationml/2006/main">
  <p:tag name="PA" val="v4.1.3"/>
  <p:tag name="KSO_WM_DIAGRAM_VIRTUALLY_FRAME" val="{&quot;height&quot;:263.72440944881885,&quot;left&quot;:68.87503937007874,&quot;top&quot;:176.14385826771655,&quot;width&quot;:822.25}"/>
</p:tagLst>
</file>

<file path=ppt/tags/tag26.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27.xml><?xml version="1.0" encoding="utf-8"?>
<p:tagLst xmlns:p="http://schemas.openxmlformats.org/presentationml/2006/main">
  <p:tag name="PA" val="v4.1.3"/>
</p:tagLst>
</file>

<file path=ppt/tags/tag28.xml><?xml version="1.0" encoding="utf-8"?>
<p:tagLst xmlns:p="http://schemas.openxmlformats.org/presentationml/2006/main">
  <p:tag name="COMMONDATA" val="eyJjb3VudCI6MiwiaGRpZCI6IjgwMTEzOTMxYTllMDgyYmY3MGViZDIyZjNkZWMzYTdkIiwidXNlckNvdW50IjoxfQ=="/>
  <p:tag name="KSO_WPP_MARK_KEY" val="f63fada7-d49a-401d-b4a7-247ab44d7ece"/>
  <p:tag name="commondata" val="eyJjb3VudCI6MywiaGRpZCI6IjZjMzAzZWUxMWM1ZjlhMWUxOTI5Y2VlOWViNTNjZWM0IiwidXNlckNvdW50IjoxfQ=="/>
</p:tagLst>
</file>

<file path=ppt/tags/tag3.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4.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5.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6.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7.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8.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ags/tag9.xml><?xml version="1.0" encoding="utf-8"?>
<p:tagLst xmlns:p="http://schemas.openxmlformats.org/presentationml/2006/main">
  <p:tag name="PA" val="v4.1.3"/>
  <p:tag name="KSO_WM_DIAGRAM_VIRTUALLY_FRAME" val="{&quot;height&quot;:332.22440944881885,&quot;left&quot;:68.87503937007874,&quot;top&quot;:107.64385826771654,&quot;width&quot;:897.8173228346457}"/>
</p:tagLst>
</file>

<file path=ppt/theme/theme1.xml><?xml version="1.0" encoding="utf-8"?>
<a:theme xmlns:a="http://schemas.openxmlformats.org/drawingml/2006/main" name="唐峰设计：https://v.youku.com/v_show/id_XNTg4OTcwMDM3Ng==.htm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45S"/>
        <a:ea typeface=""/>
        <a:cs typeface=""/>
        <a:font script="Jpan" typeface="ＭＳ Ｐゴシック"/>
        <a:font script="Hang" typeface="맑은 고딕"/>
        <a:font script="Hans" typeface="汉仪旗黑-45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45S"/>
        <a:ea typeface=""/>
        <a:cs typeface=""/>
        <a:font script="Jpan" typeface="ＭＳ Ｐゴシック"/>
        <a:font script="Hang" typeface="맑은 고딕"/>
        <a:font script="Hans" typeface="汉仪旗黑-45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45S"/>
        <a:ea typeface=""/>
        <a:cs typeface=""/>
        <a:font script="Jpan" typeface="游ゴシック"/>
        <a:font script="Hang" typeface="맑은 고딕"/>
        <a:font script="Hans" typeface="汉仪旗黑-45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45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45S"/>
        <a:ea typeface=""/>
        <a:cs typeface=""/>
        <a:font script="Jpan" typeface="ＭＳ Ｐゴシック"/>
        <a:font script="Hang" typeface="맑은 고딕"/>
        <a:font script="Hans" typeface="汉仪旗黑-45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3716</Words>
  <Application>WPS 演示</Application>
  <PresentationFormat>宽屏</PresentationFormat>
  <Paragraphs>149</Paragraphs>
  <Slides>9</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宋体</vt:lpstr>
      <vt:lpstr>Wingdings</vt:lpstr>
      <vt:lpstr>汉仪旗黑-45S</vt:lpstr>
      <vt:lpstr>Arial</vt:lpstr>
      <vt:lpstr>微软雅黑</vt:lpstr>
      <vt:lpstr>汉仪雅酷黑 65W</vt:lpstr>
      <vt:lpstr>黑体</vt:lpstr>
      <vt:lpstr>Cambria Math</vt:lpstr>
      <vt:lpstr>MS Mincho</vt:lpstr>
      <vt:lpstr>Segoe Print</vt:lpstr>
      <vt:lpstr>Arial Unicode MS</vt:lpstr>
      <vt:lpstr>唐峰设计：https://v.youku.com/v_show/id_XNTg4OTcwMDM3Ng==.html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cp:lastModifiedBy>
  <cp:revision>49</cp:revision>
  <dcterms:created xsi:type="dcterms:W3CDTF">2024-05-12T13:41:00Z</dcterms:created>
  <dcterms:modified xsi:type="dcterms:W3CDTF">2024-05-15T08:43:26Z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DFA5D577F56D405B86CE60B94EE91E88</vt:lpwstr>
  </property>
  <property fmtid="{D5CDD505-2E9C-101B-9397-08002B2CF9AE}" pid="3" name="KSOProductBuildVer">
    <vt:lpwstr>2052-12.1.0.16729</vt:lpwstr>
  </property>
  <property fmtid="{D5CDD505-2E9C-101B-9397-08002B2CF9AE}" pid="4" name="KSOTemplateUUID">
    <vt:lpwstr>v1.0_mb_ZJihnRpvKxRDgP2wtl3/IQ==</vt:lpwstr>
  </property>
</Properties>
</file>